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3"/>
  </p:notesMasterIdLst>
  <p:handoutMasterIdLst>
    <p:handoutMasterId r:id="rId14"/>
  </p:handoutMasterIdLst>
  <p:sldIdLst>
    <p:sldId id="529" r:id="rId2"/>
    <p:sldId id="260" r:id="rId3"/>
    <p:sldId id="323" r:id="rId4"/>
    <p:sldId id="484" r:id="rId5"/>
    <p:sldId id="530" r:id="rId6"/>
    <p:sldId id="510" r:id="rId7"/>
    <p:sldId id="509" r:id="rId8"/>
    <p:sldId id="485" r:id="rId9"/>
    <p:sldId id="508" r:id="rId10"/>
    <p:sldId id="468" r:id="rId11"/>
    <p:sldId id="402" r:id="rId1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4035" autoAdjust="0"/>
  </p:normalViewPr>
  <p:slideViewPr>
    <p:cSldViewPr>
      <p:cViewPr varScale="1">
        <p:scale>
          <a:sx n="104" d="100"/>
          <a:sy n="104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4795BE4F-7B6E-486A-BE1F-58CC90FC25AC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EC29AFF3-EC1A-4252-8F85-B1D31A5074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8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76322F0-CF15-4774-9258-601FEB8AE1BC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DBBE8A8-08FA-4FAD-8582-5A28A47656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8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6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6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0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75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10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will help with</a:t>
            </a:r>
            <a:r>
              <a:rPr lang="en-US" baseline="0" dirty="0"/>
              <a:t> the “white screen” that appears when trying to save a sub-assessment (ex. Non-Cash Benefits, Monthly Income).  You don’t have to watch both but one is a temporary and the other is a permanent fix.  Roll back tutorial will show how to prevent Windows from updating to the non-working version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0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5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6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47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6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361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0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97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47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+mj-lt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endParaRPr lang="en-US" dirty="0"/>
          </a:p>
        </p:txBody>
      </p:sp>
      <p:pic>
        <p:nvPicPr>
          <p:cNvPr id="10" name="Picture 9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36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endParaRPr lang="en-US" dirty="0"/>
          </a:p>
        </p:txBody>
      </p:sp>
      <p:pic>
        <p:nvPicPr>
          <p:cNvPr id="12" name="Picture 11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endParaRPr lang="en-US" dirty="0"/>
          </a:p>
        </p:txBody>
      </p:sp>
      <p:pic>
        <p:nvPicPr>
          <p:cNvPr id="7" name="Picture 6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9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4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T-HMIS-Logo-blue-3d.jpg">
            <a:extLst>
              <a:ext uri="{FF2B5EF4-FFF2-40B4-BE49-F238E27FC236}">
                <a16:creationId xmlns:a16="http://schemas.microsoft.com/office/drawing/2014/main" id="{D15779FB-65AA-43F6-8949-74D0EAD13E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9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7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67417F-1795-414A-8D13-74C979AFBAEB}"/>
              </a:ext>
            </a:extLst>
          </p:cNvPr>
          <p:cNvSpPr txBox="1">
            <a:spLocks/>
          </p:cNvSpPr>
          <p:nvPr userDrawn="1"/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CT-HMIS-Logo-blue-3d.jpg">
            <a:extLst>
              <a:ext uri="{FF2B5EF4-FFF2-40B4-BE49-F238E27FC236}">
                <a16:creationId xmlns:a16="http://schemas.microsoft.com/office/drawing/2014/main" id="{4FC8E7A6-0BA8-45FC-A764-0CCE3D2338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3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2723FC-EA61-4F95-A611-13759D58BC60}"/>
              </a:ext>
            </a:extLst>
          </p:cNvPr>
          <p:cNvSpPr txBox="1">
            <a:spLocks/>
          </p:cNvSpPr>
          <p:nvPr userDrawn="1"/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CT-HMIS-Logo-blue-3d.jpg">
            <a:extLst>
              <a:ext uri="{FF2B5EF4-FFF2-40B4-BE49-F238E27FC236}">
                <a16:creationId xmlns:a16="http://schemas.microsoft.com/office/drawing/2014/main" id="{EB58A8D2-2EA9-49B0-B811-C5575A4B04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6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650" r:id="rId18"/>
    <p:sldLayoutId id="2147483652" r:id="rId19"/>
    <p:sldLayoutId id="2147483653" r:id="rId20"/>
    <p:sldLayoutId id="2147483654" r:id="rId21"/>
    <p:sldLayoutId id="2147483655" r:id="rId2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420-795E-4C5F-9601-8671DA463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7848600" cy="1788501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KC METRO </a:t>
            </a:r>
            <a:br>
              <a:rPr lang="en-US" dirty="0"/>
            </a:br>
            <a:r>
              <a:rPr lang="en-US" dirty="0"/>
              <a:t>HMIS Training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0EC8EF-1EC0-4F62-999F-AAC638AFA3FF}"/>
              </a:ext>
            </a:extLst>
          </p:cNvPr>
          <p:cNvSpPr txBox="1"/>
          <p:nvPr/>
        </p:nvSpPr>
        <p:spPr>
          <a:xfrm>
            <a:off x="1600200" y="38862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1AA2B"/>
                </a:solidFill>
              </a:rPr>
              <a:t>Emergency Shelter</a:t>
            </a:r>
          </a:p>
        </p:txBody>
      </p:sp>
    </p:spTree>
    <p:extLst>
      <p:ext uri="{BB962C8B-B14F-4D97-AF65-F5344CB8AC3E}">
        <p14:creationId xmlns:p14="http://schemas.microsoft.com/office/powerpoint/2010/main" val="6050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7517"/>
            <a:ext cx="6553198" cy="703083"/>
          </a:xfrm>
        </p:spPr>
        <p:txBody>
          <a:bodyPr>
            <a:normAutofit/>
          </a:bodyPr>
          <a:lstStyle/>
          <a:p>
            <a:r>
              <a:rPr lang="en-US" sz="3200" dirty="0"/>
              <a:t>How To Submit An Issue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300" y="990600"/>
            <a:ext cx="65151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When submitting a Help Desk Ticket make sure to include: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General Client Issues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Client ID(s)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most important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Client Enrollment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which enrollment is being impacted by the issue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User Login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if you have multiple logins, tell your user ID 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Role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tell us which role you are using 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Report Issues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If this is a report issue; what is the exact name of the report as it appears in HMIS?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What date range are you using?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Provide a few sample client IDs where you are seeing the problem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Which section of the report has issues?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What Program(s) are you running the report on?</a:t>
            </a:r>
          </a:p>
        </p:txBody>
      </p:sp>
    </p:spTree>
    <p:extLst>
      <p:ext uri="{BB962C8B-B14F-4D97-AF65-F5344CB8AC3E}">
        <p14:creationId xmlns:p14="http://schemas.microsoft.com/office/powerpoint/2010/main" val="230146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 or comments?</a:t>
            </a:r>
          </a:p>
          <a:p>
            <a:pPr algn="ctr">
              <a:buNone/>
            </a:pPr>
            <a:r>
              <a:rPr lang="en-US" sz="2800" u="sng" dirty="0">
                <a:solidFill>
                  <a:srgbClr val="F1AA2B"/>
                </a:solidFill>
              </a:rPr>
              <a:t>hmishelpdesk@marc.org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Submit at ticket:</a:t>
            </a:r>
            <a:r>
              <a:rPr lang="en-US" sz="3200" dirty="0"/>
              <a:t> </a:t>
            </a:r>
            <a:r>
              <a:rPr lang="en-US" sz="2800" u="sng" dirty="0">
                <a:solidFill>
                  <a:srgbClr val="F1AA2B"/>
                </a:solidFill>
              </a:rPr>
              <a:t>http://www.kcmetrohmis.org/helpdesk.htm</a:t>
            </a:r>
          </a:p>
          <a:p>
            <a:pPr algn="ctr">
              <a:buNone/>
            </a:pPr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F1EB2B-D6D7-4EC6-B899-06DD763D6A0C}"/>
              </a:ext>
            </a:extLst>
          </p:cNvPr>
          <p:cNvSpPr txBox="1"/>
          <p:nvPr/>
        </p:nvSpPr>
        <p:spPr>
          <a:xfrm>
            <a:off x="5029200" y="4724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F1AA2B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9834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-COLOR---200p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1923" y="4298522"/>
            <a:ext cx="1143000" cy="1045845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4195431" y="4569389"/>
            <a:ext cx="2971799" cy="67230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tabLst>
                <a:tab pos="287338" algn="l"/>
                <a:tab pos="398463" algn="l"/>
              </a:tabLst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87338" algn="l"/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Help@NutmegIT.com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87338" algn="l"/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Nutmegit.com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195430" y="4261077"/>
            <a:ext cx="2971799" cy="100009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tabLst>
                <a:tab pos="398463" algn="l"/>
              </a:tabLst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340669"/>
            <a:ext cx="5678487" cy="752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latin typeface="Myriad Pro" pitchFamily="34" charset="0"/>
                <a:ea typeface="+mj-ea"/>
                <a:cs typeface="+mj-cs"/>
              </a:rPr>
              <a:t>KC HMIS Training</a:t>
            </a:r>
            <a:endParaRPr kumimoji="0" lang="en-US" sz="3600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276600" y="914400"/>
            <a:ext cx="5678487" cy="444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489684"/>
            <a:ext cx="73828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Presented by: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Jim Bombaci, Nutmeg Consulting</a:t>
            </a: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15C599-8126-454A-8FA3-B900E2B5B841}"/>
              </a:ext>
            </a:extLst>
          </p:cNvPr>
          <p:cNvSpPr txBox="1"/>
          <p:nvPr/>
        </p:nvSpPr>
        <p:spPr>
          <a:xfrm>
            <a:off x="1295400" y="2992062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Class training and PPT content by Nutmeg Consulting based on similar content for CT HMIS.</a:t>
            </a:r>
          </a:p>
        </p:txBody>
      </p:sp>
      <p:pic>
        <p:nvPicPr>
          <p:cNvPr id="13" name="Picture 12" descr="CT-HMIS-Logo-blue-3d.jpg">
            <a:extLst>
              <a:ext uri="{FF2B5EF4-FFF2-40B4-BE49-F238E27FC236}">
                <a16:creationId xmlns:a16="http://schemas.microsoft.com/office/drawing/2014/main" id="{1B7CDDEE-008E-4167-BC33-B1C624FDAB9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5421398"/>
            <a:ext cx="1079500" cy="1079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727" y="203200"/>
            <a:ext cx="6347713" cy="1320800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5727" y="1143000"/>
            <a:ext cx="8229600" cy="4343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General Info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Emergency Shelter Notes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How to submit a request for support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7000"/>
            <a:ext cx="6347713" cy="1320800"/>
          </a:xfrm>
        </p:spPr>
        <p:txBody>
          <a:bodyPr>
            <a:normAutofit/>
          </a:bodyPr>
          <a:lstStyle/>
          <a:p>
            <a:r>
              <a:rPr lang="en-US" sz="3600" dirty="0"/>
              <a:t>General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05873"/>
            <a:ext cx="6781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Program Enrollment vs. Member Enrollment</a:t>
            </a:r>
          </a:p>
          <a:p>
            <a:pPr lvl="1"/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Program enrollment should be thought of as the “household enrollment” that has the same enrollment date as the HoH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Member Enrollment – Other Member enrollment dates may vary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Case Management &gt; Project Enrollment &gt; Gear (selected enrollment) &gt; Member 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When Adding a Program Enrollment</a:t>
            </a:r>
          </a:p>
          <a:p>
            <a:pPr marL="457200" lvl="1" indent="0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152E08-621C-409C-A048-2B9256C77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90535"/>
              </p:ext>
            </p:extLst>
          </p:nvPr>
        </p:nvGraphicFramePr>
        <p:xfrm>
          <a:off x="1752600" y="4092056"/>
          <a:ext cx="4724400" cy="128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12736921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75274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Use 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Left Nav Menu </a:t>
                      </a: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&gt; Add Client &gt; HMIS Intake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launch workflow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565841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Do NOT use</a:t>
                      </a:r>
                    </a:p>
                    <a:p>
                      <a:pPr lvl="1"/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Add New </a:t>
                      </a:r>
                      <a:r>
                        <a:rPr lang="en-US" sz="14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button (upper right corner)</a:t>
                      </a:r>
                    </a:p>
                    <a:p>
                      <a:pPr lvl="1" algn="r"/>
                      <a:r>
                        <a:rPr lang="en-US" sz="1050" i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 doesn’t include assessments</a:t>
                      </a:r>
                      <a:endParaRPr lang="en-US" sz="105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56578"/>
                  </a:ext>
                </a:extLst>
              </a:tr>
            </a:tbl>
          </a:graphicData>
        </a:graphic>
      </p:graphicFrame>
      <p:pic>
        <p:nvPicPr>
          <p:cNvPr id="1026" name="Picture 2" descr="Image result for thumbs up icon thumbs down free">
            <a:extLst>
              <a:ext uri="{FF2B5EF4-FFF2-40B4-BE49-F238E27FC236}">
                <a16:creationId xmlns:a16="http://schemas.microsoft.com/office/drawing/2014/main" id="{60429973-9962-454A-9821-B976B14AD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94" b="94569" l="1597" r="99201">
                        <a14:foregroundMark x1="7188" y1="44249" x2="7188" y2="44249"/>
                        <a14:foregroundMark x1="9585" y1="43450" x2="19968" y2="41853"/>
                        <a14:foregroundMark x1="46486" y1="41054" x2="76198" y2="47444"/>
                        <a14:foregroundMark x1="71246" y1="4153" x2="71246" y2="4153"/>
                        <a14:foregroundMark x1="94569" y1="53035" x2="94569" y2="53035"/>
                        <a14:foregroundMark x1="64058" y1="94728" x2="64058" y2="94728"/>
                        <a14:foregroundMark x1="99361" y1="57029" x2="99361" y2="57029"/>
                        <a14:foregroundMark x1="1597" y1="33067" x2="1597" y2="330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132" y="4862656"/>
            <a:ext cx="345671" cy="34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A998E1-E2BE-4872-B2F4-0ACE8B922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5878133" y="4267892"/>
            <a:ext cx="345671" cy="34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2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32F24653-E7C2-4F83-9F59-D7745D769436}"/>
              </a:ext>
            </a:extLst>
          </p:cNvPr>
          <p:cNvSpPr txBox="1">
            <a:spLocks/>
          </p:cNvSpPr>
          <p:nvPr/>
        </p:nvSpPr>
        <p:spPr>
          <a:xfrm>
            <a:off x="533400" y="1270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General Info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2D1A088C-42D9-4A7F-9BF4-AAA1D11B8D6D}"/>
              </a:ext>
            </a:extLst>
          </p:cNvPr>
          <p:cNvSpPr txBox="1">
            <a:spLocks/>
          </p:cNvSpPr>
          <p:nvPr/>
        </p:nvSpPr>
        <p:spPr>
          <a:xfrm>
            <a:off x="838200" y="787400"/>
            <a:ext cx="6248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Adult Only Data –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non-cash and income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If child receives SSDI, report the income on the adult’s income assessment, not on the child’s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All member data –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health insurance, disabling conditions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Annual Assessment rules –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30 days before and after; based off program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 enrollment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start date not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member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start date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pPr marL="457200" lvl="1" indent="0"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7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6347713" cy="762000"/>
          </a:xfrm>
        </p:spPr>
        <p:txBody>
          <a:bodyPr>
            <a:normAutofit/>
          </a:bodyPr>
          <a:lstStyle/>
          <a:p>
            <a:r>
              <a:rPr lang="en-US" sz="3600" dirty="0"/>
              <a:t>General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7010400" cy="54102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Data congruence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If health insurance = yes, then a health insurance type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</a:rPr>
              <a:t>must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be selected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If disabled = yes, then a disability type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</a:rPr>
              <a:t>must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be selected </a:t>
            </a:r>
          </a:p>
          <a:p>
            <a:pPr>
              <a:spcBef>
                <a:spcPts val="1800"/>
              </a:spcBef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Disabling conditions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– Chronic and Developmental – both are specific types.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Chronic refers to chronic diseases i.e. hypertension, diabetes, liver disease</a:t>
            </a:r>
          </a:p>
          <a:p>
            <a:pPr lvl="0">
              <a:spcBef>
                <a:spcPts val="1800"/>
              </a:spcBef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Chronic Homeless Calculation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– HUD Universal Assessment – only assessed at project entry</a:t>
            </a:r>
          </a:p>
          <a:p>
            <a:pPr>
              <a:spcBef>
                <a:spcPts val="1800"/>
              </a:spcBef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Enrollment ID/Family ID/Multiple Families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8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03200"/>
            <a:ext cx="6347713" cy="1320800"/>
          </a:xfrm>
        </p:spPr>
        <p:txBody>
          <a:bodyPr>
            <a:normAutofit/>
          </a:bodyPr>
          <a:lstStyle/>
          <a:p>
            <a:r>
              <a:rPr lang="en-US" sz="3600" dirty="0"/>
              <a:t>General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7409873" cy="51054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How to add member to existing enrollment: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Case Management &gt; Family and Contacts &gt; Family &gt; Gear &gt; Add and Enroll Family Member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How to exit member but leave other members: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Program enrollment &gt; Gear &gt; Member &gt; Click on the member's name &gt; Complete exit assessment</a:t>
            </a:r>
          </a:p>
          <a:p>
            <a:endParaRPr lang="en-US" sz="2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7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77800"/>
            <a:ext cx="6347713" cy="1320800"/>
          </a:xfrm>
        </p:spPr>
        <p:txBody>
          <a:bodyPr>
            <a:normAutofit/>
          </a:bodyPr>
          <a:lstStyle/>
          <a:p>
            <a:r>
              <a:rPr lang="en-US" sz="3600" dirty="0"/>
              <a:t>Emergency Shelter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09600"/>
            <a:ext cx="6934200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dirty="0"/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ESG ES – Night by Night or Entry/Exit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Night by Night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– clients can enter and exit on an irregular basis, continuous stay is not required</a:t>
            </a:r>
          </a:p>
          <a:p>
            <a:pPr lvl="2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Data of Engagement One Time Field required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Make sure to use the gear for ES exit - 'exit enrollment with reservation'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Entry/Exit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– continuous stay required </a:t>
            </a:r>
          </a:p>
          <a:p>
            <a:pPr lvl="2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Make sure clients are exited timely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Program exit = service days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8125" y="152400"/>
            <a:ext cx="6347713" cy="1320800"/>
          </a:xfrm>
        </p:spPr>
        <p:txBody>
          <a:bodyPr/>
          <a:lstStyle/>
          <a:p>
            <a:r>
              <a:rPr lang="en-US" dirty="0"/>
              <a:t>Emergency Shelter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89" y="1219200"/>
            <a:ext cx="6857911" cy="388077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APR Q5.Q6 and Data Quality Report –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Inactive Records for ES: 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Emergency Shelters, the # of Inactive Records will show the number of clients where their latest bed night (Check-In) was more than 90 days before the report end date. Client’s last bed night is 12/23/16 but the report end date is 9/30/17.</a:t>
            </a:r>
          </a:p>
        </p:txBody>
      </p:sp>
    </p:spTree>
    <p:extLst>
      <p:ext uri="{BB962C8B-B14F-4D97-AF65-F5344CB8AC3E}">
        <p14:creationId xmlns:p14="http://schemas.microsoft.com/office/powerpoint/2010/main" val="38141624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12761</TotalTime>
  <Words>621</Words>
  <Application>Microsoft Office PowerPoint</Application>
  <PresentationFormat>On-screen Show (4:3)</PresentationFormat>
  <Paragraphs>127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Myriad Pro</vt:lpstr>
      <vt:lpstr>Trebuchet MS</vt:lpstr>
      <vt:lpstr>Wingdings 3</vt:lpstr>
      <vt:lpstr>Facet</vt:lpstr>
      <vt:lpstr>  KC METRO  HMIS Training</vt:lpstr>
      <vt:lpstr>PowerPoint Presentation</vt:lpstr>
      <vt:lpstr>Content</vt:lpstr>
      <vt:lpstr>General Info</vt:lpstr>
      <vt:lpstr>PowerPoint Presentation</vt:lpstr>
      <vt:lpstr>General Info</vt:lpstr>
      <vt:lpstr>General Info</vt:lpstr>
      <vt:lpstr>Emergency Shelter </vt:lpstr>
      <vt:lpstr>Emergency Shelter</vt:lpstr>
      <vt:lpstr>How To Submit An Issue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Hannayd Ruiz</cp:lastModifiedBy>
  <cp:revision>702</cp:revision>
  <cp:lastPrinted>2018-09-20T19:17:27Z</cp:lastPrinted>
  <dcterms:created xsi:type="dcterms:W3CDTF">2011-05-18T15:46:31Z</dcterms:created>
  <dcterms:modified xsi:type="dcterms:W3CDTF">2018-09-24T21:04:20Z</dcterms:modified>
</cp:coreProperties>
</file>